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Merriweather Sans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8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.fntdata"/><Relationship Id="rId15" Type="http://schemas.openxmlformats.org/officeDocument/2006/relationships/slide" Target="slides/slide10.xml"/><Relationship Id="rId37" Type="http://schemas.openxmlformats.org/officeDocument/2006/relationships/font" Target="fonts/MerriweatherSans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Sans-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5f4d17a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5f4d17a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8cbad52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8cbad52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8cbad52a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8cbad52a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29e06365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29e06365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29e0636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29e0636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75f4d17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75f4d17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75f4d17a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75f4d17a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75f4d17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75f4d17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75f4d17a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75f4d17a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8cbad52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8cbad52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8cbad52a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8cbad52a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8cbad52a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8cbad52a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8cbad52a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8cbad52a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8cbad52a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8cbad52a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8cbad52a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8cbad52a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75f4d17a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75f4d17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75f4d17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75f4d17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75f4d17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75f4d17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f8d3f1c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f8d3f1c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265500" y="1055150"/>
            <a:ext cx="4045200" cy="9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</a:rPr>
              <a:t>Práctica en vivo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265500" y="2135350"/>
            <a:ext cx="4045200" cy="16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Creamos un nuevo archivo llamado </a:t>
            </a:r>
            <a:r>
              <a:rPr b="1" i="1" lang="es"/>
              <a:t>index.css</a:t>
            </a:r>
            <a:r>
              <a:rPr lang="es"/>
              <a:t>, lo vinculamos con nuestro HTML y le aplicamos </a:t>
            </a:r>
            <a:r>
              <a:rPr lang="es" u="sng"/>
              <a:t>color y tamaño</a:t>
            </a:r>
            <a:r>
              <a:rPr lang="es"/>
              <a:t> de fuente a una etiqueta </a:t>
            </a:r>
            <a:r>
              <a:rPr b="1" lang="es"/>
              <a:t>párrafo</a:t>
            </a:r>
            <a:r>
              <a:rPr lang="es"/>
              <a:t> con un </a:t>
            </a:r>
            <a:r>
              <a:rPr b="1" lang="es"/>
              <a:t>lorem ipsum</a:t>
            </a:r>
            <a:r>
              <a:rPr lang="es"/>
              <a:t>.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300" y="846802"/>
            <a:ext cx="3601775" cy="34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</a:t>
            </a:r>
            <a:r>
              <a:rPr lang="es">
                <a:solidFill>
                  <a:srgbClr val="EFEFEF"/>
                </a:solidFill>
                <a:highlight>
                  <a:srgbClr val="377BC7"/>
                </a:highlight>
              </a:rPr>
              <a:t>comportamiento</a:t>
            </a:r>
            <a:r>
              <a:rPr lang="es"/>
              <a:t> de CSS el cual permite que algunas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propiedades asignadas</a:t>
            </a:r>
            <a:r>
              <a:rPr lang="es"/>
              <a:t> a un elemento </a:t>
            </a:r>
            <a:r>
              <a:rPr b="1" i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padre</a:t>
            </a:r>
            <a:r>
              <a:rPr lang="es"/>
              <a:t> sean adquiridas o </a:t>
            </a:r>
            <a:r>
              <a:rPr lang="es" u="sng"/>
              <a:t>heredadas</a:t>
            </a:r>
            <a:r>
              <a:rPr lang="es"/>
              <a:t> por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sus</a:t>
            </a:r>
            <a:r>
              <a:rPr lang="es"/>
              <a:t> elementos </a:t>
            </a:r>
            <a:r>
              <a:rPr b="1" i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hijos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Cabe destacar que esto aplica solo a </a:t>
            </a:r>
            <a:r>
              <a:rPr b="1" i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lang="es"/>
              <a:t> </a:t>
            </a:r>
            <a:r>
              <a:rPr lang="es" u="sng"/>
              <a:t>propiedades</a:t>
            </a:r>
            <a:r>
              <a:rPr lang="es"/>
              <a:t> y suelen ser bastante intuitivas, como por ejemplo el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color de fuente</a:t>
            </a:r>
            <a:r>
              <a:rPr lang="es"/>
              <a:t> o la </a:t>
            </a:r>
            <a:r>
              <a:rPr lang="es">
                <a:solidFill>
                  <a:srgbClr val="EFEFEF"/>
                </a:solidFill>
                <a:highlight>
                  <a:srgbClr val="377BC7"/>
                </a:highlight>
              </a:rPr>
              <a:t>familia tipográfica</a:t>
            </a:r>
            <a:r>
              <a:rPr lang="es"/>
              <a:t>.</a:t>
            </a:r>
            <a:endParaRPr/>
          </a:p>
        </p:txBody>
      </p:sp>
      <p:sp>
        <p:nvSpPr>
          <p:cNvPr id="232" name="Google Shape;232;p26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Herencia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idx="4294967295" type="body"/>
          </p:nvPr>
        </p:nvSpPr>
        <p:spPr>
          <a:xfrm>
            <a:off x="4670775" y="2846225"/>
            <a:ext cx="40665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El elemento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&lt;p&gt;&lt;/p&gt;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s" sz="14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hereda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b="1" lang="es" sz="14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texto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&lt;article&gt;&lt;/article&gt;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y la </a:t>
            </a:r>
            <a:r>
              <a:rPr i="1" lang="es" sz="1400">
                <a:latin typeface="Merriweather Sans"/>
                <a:ea typeface="Merriweather Sans"/>
                <a:cs typeface="Merriweather Sans"/>
                <a:sym typeface="Merriweather Sans"/>
              </a:rPr>
              <a:t>tipografía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&lt;body&gt;&lt;/body&gt;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mientras que el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&lt;h1&gt;&lt;/h1&gt;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sólo hereda la </a:t>
            </a:r>
            <a:r>
              <a:rPr lang="es" sz="1400">
                <a:latin typeface="Merriweather Sans"/>
                <a:ea typeface="Merriweather Sans"/>
                <a:cs typeface="Merriweather Sans"/>
                <a:sym typeface="Merriweather Sans"/>
              </a:rPr>
              <a:t>fuente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y no el </a:t>
            </a:r>
            <a:r>
              <a:rPr b="1" lang="es" sz="14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Es </a:t>
            </a:r>
            <a:r>
              <a:rPr b="1" lang="es" sz="14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mencionar que una vez </a:t>
            </a:r>
            <a:r>
              <a:rPr b="1" i="1" lang="es" sz="1400">
                <a:latin typeface="Montserrat"/>
                <a:ea typeface="Montserrat"/>
                <a:cs typeface="Montserrat"/>
                <a:sym typeface="Montserrat"/>
              </a:rPr>
              <a:t>asignada la misma propiedad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s" sz="1400">
                <a:latin typeface="Montserrat"/>
                <a:ea typeface="Montserrat"/>
                <a:cs typeface="Montserrat"/>
                <a:sym typeface="Montserrat"/>
              </a:rPr>
              <a:t>heredada al elemento hijo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(aunque tenga distinto valor), éste </a:t>
            </a:r>
            <a:r>
              <a:rPr lang="es" sz="1400" u="sng">
                <a:latin typeface="Montserrat"/>
                <a:ea typeface="Montserrat"/>
                <a:cs typeface="Montserrat"/>
                <a:sym typeface="Montserrat"/>
              </a:rPr>
              <a:t>corta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s" sz="14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herencia de su elemento padre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1468700"/>
            <a:ext cx="3703450" cy="15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44" y="3202844"/>
            <a:ext cx="3703450" cy="129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525" y="1529000"/>
            <a:ext cx="3999900" cy="1317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1" type="subTitle"/>
          </p:nvPr>
        </p:nvSpPr>
        <p:spPr>
          <a:xfrm>
            <a:off x="550375" y="1614925"/>
            <a:ext cx="8043300" cy="20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muy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r>
              <a:rPr lang="es"/>
              <a:t> en CSS ya que de esta depende la </a:t>
            </a:r>
            <a:r>
              <a:rPr lang="es">
                <a:solidFill>
                  <a:srgbClr val="F9F9F9"/>
                </a:solidFill>
                <a:highlight>
                  <a:srgbClr val="FF9900"/>
                </a:highlight>
              </a:rPr>
              <a:t>jerarquía</a:t>
            </a:r>
            <a:r>
              <a:rPr lang="es"/>
              <a:t> con la que se aplicarán los estilos a nuestros elementos HTML, por ende, decidirá </a:t>
            </a:r>
            <a:r>
              <a:rPr lang="es"/>
              <a:t>qué</a:t>
            </a:r>
            <a:r>
              <a:rPr lang="es"/>
              <a:t> </a:t>
            </a:r>
            <a:r>
              <a:rPr i="1" lang="es">
                <a:solidFill>
                  <a:srgbClr val="7685E6"/>
                </a:solidFill>
              </a:rPr>
              <a:t>estilo prevalece</a:t>
            </a:r>
            <a:r>
              <a:rPr lang="es"/>
              <a:t> sobre los demás cuando para un elemento apliquen </a:t>
            </a:r>
            <a:r>
              <a:rPr lang="es" u="sng"/>
              <a:t>2 o más estilos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Junto con el,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también</a:t>
            </a:r>
            <a:r>
              <a:rPr lang="es"/>
              <a:t> entra en juego el término de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estilos en cascada</a:t>
            </a:r>
            <a:r>
              <a:rPr lang="es"/>
              <a:t> que como vimos anteriormente, está presente en el </a:t>
            </a:r>
            <a:r>
              <a:rPr lang="es" u="sng"/>
              <a:t>nombre de CSS</a:t>
            </a:r>
            <a:r>
              <a:rPr lang="es"/>
              <a:t>.</a:t>
            </a:r>
            <a:endParaRPr>
              <a:solidFill>
                <a:srgbClr val="F9F9F9"/>
              </a:solidFill>
              <a:highlight>
                <a:srgbClr val="FF8B39"/>
              </a:highlight>
            </a:endParaRPr>
          </a:p>
        </p:txBody>
      </p:sp>
      <p:sp>
        <p:nvSpPr>
          <p:cNvPr id="246" name="Google Shape;246;p2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Precedencia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Orden de precedencia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432025" y="1415350"/>
            <a:ext cx="8280000" cy="4617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etiqueta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clase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estilo en línea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!important</a:t>
            </a:r>
            <a:endParaRPr sz="1800">
              <a:solidFill>
                <a:srgbClr val="72F1B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25" y="2773250"/>
            <a:ext cx="2143925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475" y="2773250"/>
            <a:ext cx="2947839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850" y="3167775"/>
            <a:ext cx="3042050" cy="7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1517700" y="2094300"/>
            <a:ext cx="6091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¿Cuál de todos estos será el que prevalece? 🤔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Estilos en Cascada</a:t>
            </a:r>
            <a:endParaRPr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347450" y="1529350"/>
            <a:ext cx="39999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Además de la </a:t>
            </a:r>
            <a:r>
              <a:rPr b="1" lang="es" sz="1600">
                <a:solidFill>
                  <a:srgbClr val="E15BBA"/>
                </a:solidFill>
              </a:rPr>
              <a:t>precedencia</a:t>
            </a:r>
            <a:r>
              <a:rPr lang="es" sz="1600"/>
              <a:t> existe la jerarquía por </a:t>
            </a:r>
            <a:r>
              <a:rPr b="1" i="1" lang="es" sz="1600">
                <a:solidFill>
                  <a:srgbClr val="F9F9F9"/>
                </a:solidFill>
                <a:highlight>
                  <a:srgbClr val="377BC7"/>
                </a:highlight>
              </a:rPr>
              <a:t>cascada</a:t>
            </a:r>
            <a:r>
              <a:rPr lang="es" sz="1600"/>
              <a:t> que es la responsable de </a:t>
            </a:r>
            <a:r>
              <a:rPr lang="es" sz="1600" u="sng"/>
              <a:t>decidir</a:t>
            </a:r>
            <a:r>
              <a:rPr lang="es" sz="1600"/>
              <a:t> </a:t>
            </a:r>
            <a:r>
              <a:rPr lang="es" sz="1600"/>
              <a:t>qué</a:t>
            </a:r>
            <a:r>
              <a:rPr lang="es" sz="1600"/>
              <a:t> estilos</a:t>
            </a:r>
            <a:r>
              <a:rPr lang="es" sz="1600"/>
              <a:t> </a:t>
            </a:r>
            <a:r>
              <a:rPr b="1" lang="es" sz="1600">
                <a:solidFill>
                  <a:srgbClr val="FF9900"/>
                </a:solidFill>
              </a:rPr>
              <a:t>prevalecen</a:t>
            </a:r>
            <a:r>
              <a:rPr lang="es" sz="1600"/>
              <a:t> cuando </a:t>
            </a:r>
            <a:r>
              <a:rPr lang="es" sz="1600" u="sng"/>
              <a:t>dos o más selectores</a:t>
            </a:r>
            <a:r>
              <a:rPr lang="es" sz="1600"/>
              <a:t> de un mismo elemento tienen la </a:t>
            </a:r>
            <a:r>
              <a:rPr lang="es" sz="1600">
                <a:solidFill>
                  <a:srgbClr val="F9F9F9"/>
                </a:solidFill>
                <a:highlight>
                  <a:srgbClr val="F8C823"/>
                </a:highlight>
              </a:rPr>
              <a:t>misma especificidad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En estos casos, siempre se </a:t>
            </a:r>
            <a:r>
              <a:rPr b="1" i="1" lang="es" sz="1600"/>
              <a:t>tomará el último</a:t>
            </a:r>
            <a:r>
              <a:rPr lang="es" sz="1600"/>
              <a:t> valor vigente.</a:t>
            </a:r>
            <a:endParaRPr sz="1600"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125" y="1441450"/>
            <a:ext cx="3048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Estilos en Cascada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25" y="1441450"/>
            <a:ext cx="3048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>
            <p:ph idx="4294967295" type="body"/>
          </p:nvPr>
        </p:nvSpPr>
        <p:spPr>
          <a:xfrm>
            <a:off x="3106050" y="770150"/>
            <a:ext cx="2931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¿Cuál es tu elección?</a:t>
            </a:r>
            <a:endParaRPr b="1"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925" y="1297963"/>
            <a:ext cx="4282249" cy="30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490250" y="2163900"/>
            <a:ext cx="80610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/>
              <a:t>Si elegiste la Azul…</a:t>
            </a:r>
            <a:endParaRPr sz="4100">
              <a:solidFill>
                <a:srgbClr val="377BC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697500" y="537625"/>
            <a:ext cx="7749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7BC7"/>
                </a:solidFill>
              </a:rPr>
              <a:t>¡Ingresaste a la Matrix! 🖖</a:t>
            </a:r>
            <a:endParaRPr>
              <a:solidFill>
                <a:srgbClr val="377BC7"/>
              </a:solidFill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050" y="1354288"/>
            <a:ext cx="3999900" cy="2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4902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algunos ejemplos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</a:t>
            </a:r>
            <a:endParaRPr/>
          </a:p>
        </p:txBody>
      </p:sp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550375" y="1446500"/>
            <a:ext cx="8043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E15BBA"/>
                </a:solidFill>
              </a:rPr>
              <a:t>La unión hace la fuerza</a:t>
            </a:r>
            <a:endParaRPr sz="1400">
              <a:solidFill>
                <a:srgbClr val="E15BBA"/>
              </a:solidFill>
            </a:endParaRPr>
          </a:p>
        </p:txBody>
      </p:sp>
      <p:sp>
        <p:nvSpPr>
          <p:cNvPr id="294" name="Google Shape;294;p35"/>
          <p:cNvSpPr txBox="1"/>
          <p:nvPr>
            <p:ph idx="1" type="subTitle"/>
          </p:nvPr>
        </p:nvSpPr>
        <p:spPr>
          <a:xfrm>
            <a:off x="550350" y="1961175"/>
            <a:ext cx="8043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vimos la clase pasada,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dependiendo del tipo de selector</a:t>
            </a:r>
            <a:r>
              <a:rPr lang="es"/>
              <a:t> que utilicemos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conseguiremos</a:t>
            </a:r>
            <a:r>
              <a:rPr lang="es"/>
              <a:t> </a:t>
            </a:r>
            <a:r>
              <a:rPr lang="es">
                <a:solidFill>
                  <a:srgbClr val="F9F9F9"/>
                </a:solidFill>
                <a:highlight>
                  <a:srgbClr val="6AA84F"/>
                </a:highlight>
              </a:rPr>
              <a:t>mayor</a:t>
            </a:r>
            <a:r>
              <a:rPr lang="es">
                <a:solidFill>
                  <a:srgbClr val="414141"/>
                </a:solidFill>
              </a:rPr>
              <a:t> </a:t>
            </a:r>
            <a:r>
              <a:rPr lang="es"/>
              <a:t>o </a:t>
            </a:r>
            <a:r>
              <a:rPr lang="es">
                <a:solidFill>
                  <a:srgbClr val="F9F9F9"/>
                </a:solidFill>
                <a:highlight>
                  <a:srgbClr val="CC4125"/>
                </a:highlight>
              </a:rPr>
              <a:t>menor</a:t>
            </a:r>
            <a:r>
              <a:rPr lang="es"/>
              <a:t> </a:t>
            </a:r>
            <a:r>
              <a:rPr lang="es" u="sng"/>
              <a:t>precedencia</a:t>
            </a:r>
            <a:r>
              <a:rPr lang="es"/>
              <a:t> sobre un elemento, siendo el selector por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/>
              <a:t> el más </a:t>
            </a:r>
            <a:r>
              <a:rPr lang="es" u="sng"/>
              <a:t>poderoso</a:t>
            </a:r>
            <a:r>
              <a:rPr lang="es"/>
              <a:t> de todos.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También existe la </a:t>
            </a:r>
            <a:r>
              <a:rPr i="1" lang="es" u="sng"/>
              <a:t>posibilidad</a:t>
            </a:r>
            <a:r>
              <a:rPr lang="es"/>
              <a:t> de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combinar</a:t>
            </a:r>
            <a:r>
              <a:rPr lang="es"/>
              <a:t> distintos </a:t>
            </a:r>
            <a:r>
              <a:rPr i="1" lang="es">
                <a:solidFill>
                  <a:srgbClr val="7685E6"/>
                </a:solidFill>
              </a:rPr>
              <a:t>selectores</a:t>
            </a:r>
            <a:r>
              <a:rPr lang="es"/>
              <a:t> para poder </a:t>
            </a:r>
            <a:r>
              <a:rPr lang="es">
                <a:solidFill>
                  <a:srgbClr val="F9F9F9"/>
                </a:solidFill>
                <a:highlight>
                  <a:srgbClr val="595959"/>
                </a:highlight>
              </a:rPr>
              <a:t>reforzar</a:t>
            </a:r>
            <a:r>
              <a:rPr lang="es"/>
              <a:t> la selección o </a:t>
            </a:r>
            <a:r>
              <a:rPr lang="es" u="sng"/>
              <a:t>llegar a un elemento</a:t>
            </a:r>
            <a:r>
              <a:rPr lang="es"/>
              <a:t> mucho más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fácil</a:t>
            </a:r>
            <a:r>
              <a:rPr lang="es"/>
              <a:t> teniendo en cuenta </a:t>
            </a:r>
            <a:r>
              <a:rPr lang="es">
                <a:solidFill>
                  <a:srgbClr val="EFEFEF"/>
                </a:solidFill>
                <a:highlight>
                  <a:schemeClr val="accent3"/>
                </a:highlight>
              </a:rPr>
              <a:t>el árbol de etiquetas anteriores a él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461625" y="1363500"/>
            <a:ext cx="4574700" cy="24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900"/>
              <a:t>Cada </a:t>
            </a:r>
            <a:r>
              <a:rPr lang="es" sz="2900">
                <a:solidFill>
                  <a:srgbClr val="FF8B39"/>
                </a:solidFill>
              </a:rPr>
              <a:t>selector</a:t>
            </a:r>
            <a:r>
              <a:rPr b="0" lang="es" sz="2900"/>
              <a:t> posee una </a:t>
            </a:r>
            <a:r>
              <a:rPr lang="es" sz="2900">
                <a:solidFill>
                  <a:srgbClr val="E15BBA"/>
                </a:solidFill>
              </a:rPr>
              <a:t>especificidad</a:t>
            </a:r>
            <a:r>
              <a:rPr b="0" lang="es" sz="2900"/>
              <a:t> y esta nos va a indicar cuán </a:t>
            </a:r>
            <a:r>
              <a:rPr lang="es" sz="2900">
                <a:solidFill>
                  <a:srgbClr val="377BC7"/>
                </a:solidFill>
              </a:rPr>
              <a:t>directa</a:t>
            </a:r>
            <a:r>
              <a:rPr b="0" lang="es" sz="2900"/>
              <a:t> es la selección del elemento. </a:t>
            </a:r>
            <a:endParaRPr b="0" sz="2900"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575" y="1937388"/>
            <a:ext cx="3532050" cy="12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 según selectores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311700" y="1710450"/>
            <a:ext cx="29403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Etiqueta + Etiqueta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&lt;p&gt;&lt;/p&gt; </a:t>
            </a:r>
            <a:r>
              <a:rPr lang="es"/>
              <a:t>que son hijos de una etiqueta </a:t>
            </a:r>
            <a:r>
              <a:rPr b="1" lang="es"/>
              <a:t>&lt;article&gt;&lt;/article&gt;</a:t>
            </a:r>
            <a:r>
              <a:rPr lang="es"/>
              <a:t> - </a:t>
            </a:r>
            <a:r>
              <a:rPr b="1" lang="es"/>
              <a:t>E: (0,0,2)</a:t>
            </a:r>
            <a:r>
              <a:rPr lang="es"/>
              <a:t> 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288" y="1728073"/>
            <a:ext cx="1648400" cy="12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347450" y="3207299"/>
            <a:ext cx="27600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Clase + Etiqueta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&lt;li&gt;&lt;/li&gt; </a:t>
            </a:r>
            <a:r>
              <a:rPr lang="es"/>
              <a:t>que son hijos de </a:t>
            </a:r>
            <a:r>
              <a:rPr b="1" lang="es"/>
              <a:t>.menu </a:t>
            </a:r>
            <a:r>
              <a:rPr lang="es"/>
              <a:t>- </a:t>
            </a:r>
            <a:r>
              <a:rPr b="1" lang="es"/>
              <a:t>E: (0,1,1)</a:t>
            </a:r>
            <a:r>
              <a:rPr lang="es"/>
              <a:t>  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300" y="3207300"/>
            <a:ext cx="1648400" cy="1194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5909225" y="1793825"/>
            <a:ext cx="2404500" cy="11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ID + Clase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.shirts </a:t>
            </a:r>
            <a:r>
              <a:rPr lang="es"/>
              <a:t>hijos de </a:t>
            </a:r>
            <a:r>
              <a:rPr b="1" lang="es"/>
              <a:t>#sales</a:t>
            </a:r>
            <a:r>
              <a:rPr lang="es"/>
              <a:t>.  </a:t>
            </a:r>
            <a:r>
              <a:rPr lang="es">
                <a:solidFill>
                  <a:srgbClr val="595959"/>
                </a:solidFill>
              </a:rPr>
              <a:t> 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935" y="3096749"/>
            <a:ext cx="2173087" cy="12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1057425"/>
            <a:ext cx="85206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220"/>
              <a:t>Si bien es imposible representar todas las combinaciones, cuantos más selectores combinemos más especificidad tendrá nuestra selección.</a:t>
            </a:r>
            <a:endParaRPr sz="12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</a:t>
            </a:r>
            <a:endParaRPr/>
          </a:p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311700" y="1057425"/>
            <a:ext cx="8520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300"/>
              <a:t>Esto nos abre una puerta a nuevas combinaciones de selectores.</a:t>
            </a:r>
            <a:endParaRPr sz="1300"/>
          </a:p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311700" y="1631750"/>
            <a:ext cx="2671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.menu &gt; li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&lt;li&gt;&lt;/li&gt; </a:t>
            </a:r>
            <a:r>
              <a:rPr lang="es"/>
              <a:t>que son hijos directos de un elemento con la clase </a:t>
            </a:r>
            <a:r>
              <a:rPr b="1" lang="es"/>
              <a:t>.menu</a:t>
            </a:r>
            <a:r>
              <a:rPr lang="es"/>
              <a:t>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3278250" y="1631750"/>
            <a:ext cx="2835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h2 + p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 la etiqueta </a:t>
            </a:r>
            <a:r>
              <a:rPr b="1" lang="es"/>
              <a:t>&lt;p&gt;&lt;/p&gt; </a:t>
            </a:r>
            <a:r>
              <a:rPr lang="es"/>
              <a:t>que sea hermana directa y adyacente de una etiqueta </a:t>
            </a:r>
            <a:r>
              <a:rPr b="1" lang="es"/>
              <a:t>&lt;h2&gt;&lt;/h2&gt;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6408600" y="1631750"/>
            <a:ext cx="24237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h2 ~ p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 todas las etiquetas </a:t>
            </a:r>
            <a:r>
              <a:rPr b="1" lang="es"/>
              <a:t>&lt;p&gt;&lt;/p&gt; </a:t>
            </a:r>
            <a:r>
              <a:rPr lang="es"/>
              <a:t>que sigan luego de una etiqueta </a:t>
            </a:r>
            <a:r>
              <a:rPr b="1" lang="es"/>
              <a:t>&lt;h2&gt;&lt;/h2&gt;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74" y="2956525"/>
            <a:ext cx="2268100" cy="1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75" y="3122512"/>
            <a:ext cx="2382050" cy="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225" y="3001313"/>
            <a:ext cx="2423700" cy="120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</a:t>
            </a:r>
            <a:endParaRPr/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311700" y="1503000"/>
            <a:ext cx="2671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.link.active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la etiqueta con la clase </a:t>
            </a:r>
            <a:r>
              <a:rPr b="1" lang="es">
                <a:solidFill>
                  <a:srgbClr val="595959"/>
                </a:solidFill>
              </a:rPr>
              <a:t>.link</a:t>
            </a:r>
            <a:r>
              <a:rPr lang="es">
                <a:solidFill>
                  <a:srgbClr val="595959"/>
                </a:solidFill>
              </a:rPr>
              <a:t> y la clase .</a:t>
            </a:r>
            <a:r>
              <a:rPr b="1" lang="es">
                <a:solidFill>
                  <a:srgbClr val="595959"/>
                </a:solidFill>
              </a:rPr>
              <a:t>active</a:t>
            </a:r>
            <a:r>
              <a:rPr lang="es"/>
              <a:t>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31" name="Google Shape;331;p39"/>
          <p:cNvSpPr txBox="1"/>
          <p:nvPr>
            <p:ph idx="1" type="body"/>
          </p:nvPr>
        </p:nvSpPr>
        <p:spPr>
          <a:xfrm>
            <a:off x="3278250" y="1503000"/>
            <a:ext cx="2835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#banner .img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Seleccionamos la etiqueta con la clase </a:t>
            </a:r>
            <a:r>
              <a:rPr b="1" lang="es"/>
              <a:t>.img</a:t>
            </a:r>
            <a:r>
              <a:rPr lang="es"/>
              <a:t> hija del elemento con id </a:t>
            </a:r>
            <a:r>
              <a:rPr b="1" lang="es"/>
              <a:t>#banner</a:t>
            </a:r>
            <a:r>
              <a:rPr lang="es"/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6408600" y="1503000"/>
            <a:ext cx="24237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F8C823"/>
                </a:highlight>
              </a:rPr>
              <a:t>#ofertas.cards </a:t>
            </a:r>
            <a:r>
              <a:rPr b="1" lang="es" sz="1300">
                <a:solidFill>
                  <a:srgbClr val="595959"/>
                </a:solidFill>
              </a:rPr>
              <a:t>: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/>
              <a:t>Seleccionamos la etiqueta con el id </a:t>
            </a:r>
            <a:r>
              <a:rPr b="1" lang="es" sz="1300"/>
              <a:t>.ofertas</a:t>
            </a:r>
            <a:r>
              <a:rPr lang="es" sz="1300"/>
              <a:t> y la clase .</a:t>
            </a:r>
            <a:r>
              <a:rPr b="1" lang="es" sz="1300"/>
              <a:t>cards</a:t>
            </a:r>
            <a:endParaRPr sz="1300">
              <a:solidFill>
                <a:srgbClr val="595959"/>
              </a:solidFill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88" y="3208526"/>
            <a:ext cx="2914325" cy="6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038" y="2951484"/>
            <a:ext cx="2591923" cy="1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4775" y="3240738"/>
            <a:ext cx="300950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04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05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</a:t>
            </a:r>
            <a:r>
              <a:rPr lang="es">
                <a:solidFill>
                  <a:srgbClr val="414141"/>
                </a:solidFill>
              </a:rPr>
              <a:t>03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HTML Revoluciones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Multimedia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Formularios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59" name="Google Shape;159;p18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Inicial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Fuentes y Tipografías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Colores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Iconos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Introducción a CSS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¿Qué es CSS?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Vinculación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Selectores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Cascada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Herencia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Especificidad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649154" y="25742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49154" y="280532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45511" y="279565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245511" y="25645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245511" y="302672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3434111" y="303640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4111" y="32674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4111" y="349855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4111" y="372962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vestimos para la ocasión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es?</a:t>
            </a:r>
            <a:endParaRPr/>
          </a:p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es </a:t>
            </a:r>
            <a:r>
              <a:rPr lang="es" u="sng"/>
              <a:t>utilizado</a:t>
            </a:r>
            <a:r>
              <a:rPr lang="es"/>
              <a:t>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diseñar y dar estilo</a:t>
            </a:r>
            <a:r>
              <a:rPr lang="es"/>
              <a:t> a las páginas web, por ejemplo, alterando la fuente, color, tamaño y espaciado del contenido, dividirlo en múltiples columnas o agregar animaciones y otras características 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decorativas</a:t>
            </a:r>
            <a:r>
              <a:rPr lang="es">
                <a:solidFill>
                  <a:srgbClr val="595959"/>
                </a:solidFill>
              </a:rPr>
              <a:t>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Hojas de Estilo en Cascada</a:t>
            </a:r>
            <a:r>
              <a:rPr lang="es">
                <a:solidFill>
                  <a:srgbClr val="F9F9F9"/>
                </a:solidFill>
              </a:rPr>
              <a:t> </a:t>
            </a:r>
            <a:r>
              <a:rPr lang="es">
                <a:solidFill>
                  <a:srgbClr val="595959"/>
                </a:solidFill>
              </a:rPr>
              <a:t>(</a:t>
            </a:r>
            <a:r>
              <a:rPr lang="es">
                <a:solidFill>
                  <a:srgbClr val="666666"/>
                </a:solidFill>
              </a:rPr>
              <a:t>del inglés </a:t>
            </a:r>
            <a:r>
              <a:rPr i="1" lang="es">
                <a:solidFill>
                  <a:srgbClr val="377BC7"/>
                </a:solidFill>
              </a:rPr>
              <a:t>“Cascading Style Sheets”</a:t>
            </a:r>
            <a:r>
              <a:rPr lang="es"/>
              <a:t>), es decir, CSS hace referencia al </a:t>
            </a:r>
            <a:r>
              <a:rPr lang="es" u="sng"/>
              <a:t>comportamiento</a:t>
            </a:r>
            <a:r>
              <a:rPr lang="es"/>
              <a:t> que tiene este lenguaje cuando nuestros estilos entran en conflicto.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</a:t>
            </a:r>
            <a:r>
              <a:rPr lang="es"/>
              <a:t> de CSS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00" y="1284500"/>
            <a:ext cx="3999900" cy="237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4768450" y="867507"/>
            <a:ext cx="3999900" cy="3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selector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Elemento de nuestro HTML que deseamos aplicar estilos.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propiedad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Nombre de la propiedad CSS que queremos modificar.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valor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Valor que le asignamos a esa propiedad.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CSS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87" y="1037275"/>
            <a:ext cx="3830599" cy="26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13" y="2751400"/>
            <a:ext cx="3274225" cy="9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13" y="1037275"/>
            <a:ext cx="3331450" cy="1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Vinculamos CSS a nuestro proyecto.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Interno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/>
              <a:t>Colocamos nuestro código CSS dentro de la etiqueta </a:t>
            </a:r>
            <a:r>
              <a:rPr b="1" lang="es" sz="1800"/>
              <a:t>&lt;style&gt;</a:t>
            </a:r>
            <a:r>
              <a:rPr b="1" lang="es" sz="1800"/>
              <a:t>&lt;/style&gt;</a:t>
            </a:r>
            <a:r>
              <a:rPr lang="es" sz="1800"/>
              <a:t> en el </a:t>
            </a:r>
            <a:r>
              <a:rPr lang="es" sz="1800" u="sng"/>
              <a:t>head</a:t>
            </a:r>
            <a:r>
              <a:rPr lang="es" sz="1800"/>
              <a:t> de nuestro archivo HTML.</a:t>
            </a:r>
            <a:endParaRPr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Externo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/>
              <a:t>Usamos la etiqueta </a:t>
            </a:r>
            <a:r>
              <a:rPr b="1" lang="es" sz="1800"/>
              <a:t>&lt;link /&gt; </a:t>
            </a:r>
            <a:r>
              <a:rPr lang="es" sz="1800"/>
              <a:t>donde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rel</a:t>
            </a:r>
            <a:r>
              <a:rPr lang="es" sz="1800"/>
              <a:t> indica la relación con el recurso y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href</a:t>
            </a:r>
            <a:r>
              <a:rPr lang="es" sz="1800"/>
              <a:t> la ruta a nuestro archivo css.</a:t>
            </a:r>
            <a:endParaRPr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En línea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/>
              <a:t>Se coloca en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style</a:t>
            </a:r>
            <a:r>
              <a:rPr lang="es" sz="1800"/>
              <a:t> del elemento/etiqueta HTML a modificar.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063" y="3028200"/>
            <a:ext cx="3633428" cy="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075" y="4086950"/>
            <a:ext cx="4205826" cy="2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075" y="1301075"/>
            <a:ext cx="2703975" cy="13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597425"/>
            <a:ext cx="62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CSS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70124"/>
            <a:ext cx="39999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Universal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de HTML. 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EDE5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EDE5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Etiqueta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 utiliza para seleccionar una etiqueta específica.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4572000" y="1170124"/>
            <a:ext cx="39999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clase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html</a:t>
            </a:r>
            <a:r>
              <a:rPr lang="es"/>
              <a:t> que contengan ese atributo </a:t>
            </a:r>
            <a:r>
              <a:rPr b="1" i="1" lang="es">
                <a:solidFill>
                  <a:srgbClr val="FF8B39"/>
                </a:solidFill>
              </a:rPr>
              <a:t>class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html que contengan ese atributo </a:t>
            </a:r>
            <a:r>
              <a:rPr b="1" i="1" lang="es">
                <a:solidFill>
                  <a:srgbClr val="FF8B39"/>
                </a:solidFill>
              </a:rPr>
              <a:t>id</a:t>
            </a:r>
            <a:r>
              <a:rPr lang="es"/>
              <a:t>.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175" y="1938350"/>
            <a:ext cx="1604950" cy="8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88" y="3823725"/>
            <a:ext cx="3682724" cy="53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475" y="2245163"/>
            <a:ext cx="1604950" cy="65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4271" y="3733125"/>
            <a:ext cx="2055350" cy="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